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Petrona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4-1.png>
</file>

<file path=ppt/media/image-4-2.svg>
</file>

<file path=ppt/media/image-4-3.png>
</file>

<file path=ppt/media/image-4-4.svg>
</file>

<file path=ppt/media/image-4-5.png>
</file>

<file path=ppt/media/image-4-6.svg>
</file>

<file path=ppt/media/image-4-7.png>
</file>

<file path=ppt/media/image-4-8.svg>
</file>

<file path=ppt/media/image-5-1.png>
</file>

<file path=ppt/media/image-6-1.png>
</file>

<file path=ppt/media/image-7-1.png>
</file>

<file path=ppt/media/image-8-1.png>
</file>

<file path=ppt/media/image-8-2.svg>
</file>

<file path=ppt/media/image-8-3.png>
</file>

<file path=ppt/media/image-8-4.svg>
</file>

<file path=ppt/media/image-8-5.png>
</file>

<file path=ppt/media/image-8-6.svg>
</file>

<file path=ppt/media/image-8-7.png>
</file>

<file path=ppt/media/image-8-8.sv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image" Target="../media/image-4-5.png"/><Relationship Id="rId6" Type="http://schemas.openxmlformats.org/officeDocument/2006/relationships/image" Target="../media/image-4-6.svg"/><Relationship Id="rId7" Type="http://schemas.openxmlformats.org/officeDocument/2006/relationships/image" Target="../media/image-4-7.png"/><Relationship Id="rId8" Type="http://schemas.openxmlformats.org/officeDocument/2006/relationships/image" Target="../media/image-4-8.svg"/><Relationship Id="rId9" Type="http://schemas.openxmlformats.org/officeDocument/2006/relationships/slideLayout" Target="../slideLayouts/slideLayout5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svg"/><Relationship Id="rId3" Type="http://schemas.openxmlformats.org/officeDocument/2006/relationships/image" Target="../media/image-8-3.png"/><Relationship Id="rId4" Type="http://schemas.openxmlformats.org/officeDocument/2006/relationships/image" Target="../media/image-8-4.svg"/><Relationship Id="rId5" Type="http://schemas.openxmlformats.org/officeDocument/2006/relationships/image" Target="../media/image-8-5.png"/><Relationship Id="rId6" Type="http://schemas.openxmlformats.org/officeDocument/2006/relationships/image" Target="../media/image-8-6.svg"/><Relationship Id="rId7" Type="http://schemas.openxmlformats.org/officeDocument/2006/relationships/image" Target="../media/image-8-7.png"/><Relationship Id="rId8" Type="http://schemas.openxmlformats.org/officeDocument/2006/relationships/image" Target="../media/image-8-8.svg"/><Relationship Id="rId9" Type="http://schemas.openxmlformats.org/officeDocument/2006/relationships/slideLayout" Target="../slideLayouts/slideLayout9.xml"/><Relationship Id="rId10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77553"/>
            <a:ext cx="7556421" cy="23388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Modernización del Registro de Infracciones de Tránsito</a:t>
            </a:r>
            <a:endParaRPr lang="en-US" sz="4900" dirty="0"/>
          </a:p>
        </p:txBody>
      </p:sp>
      <p:sp>
        <p:nvSpPr>
          <p:cNvPr id="4" name="Text 1"/>
          <p:cNvSpPr/>
          <p:nvPr/>
        </p:nvSpPr>
        <p:spPr>
          <a:xfrm>
            <a:off x="6280190" y="4056578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 camino hacia la digitalización y eficiencia en la gestión municipal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Integrantes: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Lobos Marcos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Decimas Carlos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Ramirez Lautaro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64891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5570"/>
            <a:ext cx="9551432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Próximos pasos: hacia un sistema integral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782848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916918"/>
            <a:ext cx="377535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Implementación completa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1020604" y="444293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Despliegue del chatbot en todas las áreas operativas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2782848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3916918"/>
            <a:ext cx="323242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Capacitación continua</a:t>
            </a:r>
            <a:endParaRPr lang="en-US" sz="2450" dirty="0"/>
          </a:p>
        </p:txBody>
      </p:sp>
      <p:sp>
        <p:nvSpPr>
          <p:cNvPr id="8" name="Text 4"/>
          <p:cNvSpPr/>
          <p:nvPr/>
        </p:nvSpPr>
        <p:spPr>
          <a:xfrm>
            <a:off x="5368171" y="444293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Formación del personal en nuevas herramientas digitales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2782848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391691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Integración sistémica</a:t>
            </a:r>
            <a:endParaRPr lang="en-US" sz="2450" dirty="0"/>
          </a:p>
        </p:txBody>
      </p:sp>
      <p:sp>
        <p:nvSpPr>
          <p:cNvPr id="11" name="Text 6"/>
          <p:cNvSpPr/>
          <p:nvPr/>
        </p:nvSpPr>
        <p:spPr>
          <a:xfrm>
            <a:off x="9715738" y="4442936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Conexión con otros sistemas municipales para mayor eficiencia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1133951" y="5905857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"Un sistema digital eficiente y transparente al servicio de la gestión municipal moderna"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793790" y="5650706"/>
            <a:ext cx="30480" cy="873204"/>
          </a:xfrm>
          <a:prstGeom prst="rect">
            <a:avLst/>
          </a:prstGeom>
          <a:solidFill>
            <a:srgbClr val="6237C8"/>
          </a:solidFill>
          <a:ln/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4225" y="364688"/>
            <a:ext cx="5266134" cy="364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El desafío: gestión manual fragmentada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464225" y="1047631"/>
            <a:ext cx="6689169" cy="424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Durante años, la Dirección de Tránsito operó con un sistema de registro manual y disperso que generaba múltiples problemas operativos: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464225" y="1591270"/>
            <a:ext cx="6689169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Libros físicos y documentos sin formato unificado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464225" y="1849755"/>
            <a:ext cx="6689169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Búsqueda lenta y complicada de información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464225" y="2108240"/>
            <a:ext cx="6689169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Seguimiento de casos poco eficiente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64225" y="2366724"/>
            <a:ext cx="6689169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Dificultad para verificar datos históricos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464225" y="2625209"/>
            <a:ext cx="6689169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Reportes poco confiables</a:t>
            </a:r>
            <a:endParaRPr lang="en-US" sz="10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84626" y="1077516"/>
            <a:ext cx="6689169" cy="8600361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464225" y="9976247"/>
            <a:ext cx="13701951" cy="212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 modalidad no solo ralentizaba los procesos administrativos, sino que aumentaba considerablemente el margen de error humano y reducía la capacidad de respuesta del departamento.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17345"/>
            <a:ext cx="7459742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Impacto de la gestión ineficiente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2581156"/>
            <a:ext cx="3664744" cy="2083594"/>
          </a:xfrm>
          <a:prstGeom prst="roundRect">
            <a:avLst>
              <a:gd name="adj" fmla="val 45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1559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Procesos lentos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028224" y="3341608"/>
            <a:ext cx="31958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Tiempo excesivo en consultas y verificación de información histórica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581156"/>
            <a:ext cx="3664863" cy="2083594"/>
          </a:xfrm>
          <a:prstGeom prst="roundRect">
            <a:avLst>
              <a:gd name="adj" fmla="val 45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782" y="2815590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Errores frecuentes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4919782" y="3341608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Inconsistencias y duplicados por entrada manual de datos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891564"/>
            <a:ext cx="7556421" cy="1720691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12599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Falta de visibilidad</a:t>
            </a:r>
            <a:endParaRPr lang="en-US" sz="2450" dirty="0"/>
          </a:p>
        </p:txBody>
      </p:sp>
      <p:sp>
        <p:nvSpPr>
          <p:cNvPr id="12" name="Text 9"/>
          <p:cNvSpPr/>
          <p:nvPr/>
        </p:nvSpPr>
        <p:spPr>
          <a:xfrm>
            <a:off x="1028224" y="5652016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Imposibilidad de analizar patrones o generar estadísticas confiables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073" y="608290"/>
            <a:ext cx="6894433" cy="607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La ruta hacia la modernización</a:t>
            </a:r>
            <a:endParaRPr lang="en-US" sz="3800" dirty="0"/>
          </a:p>
        </p:txBody>
      </p:sp>
      <p:sp>
        <p:nvSpPr>
          <p:cNvPr id="3" name="Shape 1"/>
          <p:cNvSpPr/>
          <p:nvPr/>
        </p:nvSpPr>
        <p:spPr>
          <a:xfrm>
            <a:off x="993934" y="1988701"/>
            <a:ext cx="220861" cy="993934"/>
          </a:xfrm>
          <a:prstGeom prst="roundRect">
            <a:avLst>
              <a:gd name="adj" fmla="val 4200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3073" y="1843802"/>
            <a:ext cx="662583" cy="662583"/>
          </a:xfrm>
          <a:prstGeom prst="roundRect">
            <a:avLst>
              <a:gd name="adj" fmla="val 69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38689" y="2009537"/>
            <a:ext cx="331232" cy="33123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656517" y="1878330"/>
            <a:ext cx="3782378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Recolección y organización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1656517" y="2390418"/>
            <a:ext cx="12200811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Migración de información desde documentos Word y registros físicos hacia hojas de cálculo estructuradas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325166" y="3534847"/>
            <a:ext cx="220861" cy="993934"/>
          </a:xfrm>
          <a:prstGeom prst="roundRect">
            <a:avLst>
              <a:gd name="adj" fmla="val 4200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1104305" y="3389947"/>
            <a:ext cx="662583" cy="662583"/>
          </a:xfrm>
          <a:prstGeom prst="roundRect">
            <a:avLst>
              <a:gd name="adj" fmla="val 69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69921" y="3555683"/>
            <a:ext cx="331232" cy="33123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1987748" y="3424476"/>
            <a:ext cx="3799761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Limpieza y estandarización</a:t>
            </a:r>
            <a:endParaRPr lang="en-US" sz="2350" dirty="0"/>
          </a:p>
        </p:txBody>
      </p:sp>
      <p:sp>
        <p:nvSpPr>
          <p:cNvPr id="12" name="Text 8"/>
          <p:cNvSpPr/>
          <p:nvPr/>
        </p:nvSpPr>
        <p:spPr>
          <a:xfrm>
            <a:off x="1987748" y="3936563"/>
            <a:ext cx="1186957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Depuración y normalización de datos para garantizar consistencia y calidad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1656517" y="5080992"/>
            <a:ext cx="220861" cy="993934"/>
          </a:xfrm>
          <a:prstGeom prst="roundRect">
            <a:avLst>
              <a:gd name="adj" fmla="val 4200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1435656" y="4936093"/>
            <a:ext cx="662583" cy="662583"/>
          </a:xfrm>
          <a:prstGeom prst="roundRect">
            <a:avLst>
              <a:gd name="adj" fmla="val 69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15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601272" y="5101828"/>
            <a:ext cx="331232" cy="33123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2319099" y="4970621"/>
            <a:ext cx="3037284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Análisis de datos</a:t>
            </a:r>
            <a:endParaRPr lang="en-US" sz="2350" dirty="0"/>
          </a:p>
        </p:txBody>
      </p:sp>
      <p:sp>
        <p:nvSpPr>
          <p:cNvPr id="17" name="Text 12"/>
          <p:cNvSpPr/>
          <p:nvPr/>
        </p:nvSpPr>
        <p:spPr>
          <a:xfrm>
            <a:off x="2319099" y="5482709"/>
            <a:ext cx="11538228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Uso de Google Colab para procesamiento y Looker Studio para visualizaciones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1987868" y="6627138"/>
            <a:ext cx="220861" cy="993934"/>
          </a:xfrm>
          <a:prstGeom prst="roundRect">
            <a:avLst>
              <a:gd name="adj" fmla="val 4200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767007" y="6482239"/>
            <a:ext cx="662583" cy="662583"/>
          </a:xfrm>
          <a:prstGeom prst="roundRect">
            <a:avLst>
              <a:gd name="adj" fmla="val 69003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pic>
        <p:nvPicPr>
          <p:cNvPr id="20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932622" y="6647974"/>
            <a:ext cx="331232" cy="331232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2650450" y="6516767"/>
            <a:ext cx="3790355" cy="379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Automatización inteligente</a:t>
            </a:r>
            <a:endParaRPr lang="en-US" sz="2350" dirty="0"/>
          </a:p>
        </p:txBody>
      </p:sp>
      <p:sp>
        <p:nvSpPr>
          <p:cNvPr id="22" name="Text 16"/>
          <p:cNvSpPr/>
          <p:nvPr/>
        </p:nvSpPr>
        <p:spPr>
          <a:xfrm>
            <a:off x="2650450" y="7028855"/>
            <a:ext cx="11206877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de chatbot para registro guiado y estandarizado de infracciones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2800" y="387191"/>
            <a:ext cx="5982772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Fase 1: Migración y consolidación de datos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92800" y="1126212"/>
            <a:ext cx="232326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Desafío inicial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92800" y="1557218"/>
            <a:ext cx="5251847" cy="4505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información histórica estaba dispersa en múltiples formatos sin estructura común. Se realizó un trabajo meticuloso de recopilación desde: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492800" y="2134433"/>
            <a:ext cx="5251847" cy="225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Libros de actas físicos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92800" y="2408873"/>
            <a:ext cx="5251847" cy="225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Documentos Word sin formato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492800" y="2683312"/>
            <a:ext cx="5251847" cy="225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Registros digitales dispersos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492800" y="2957751"/>
            <a:ext cx="5251847" cy="225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Archivos en papel escaneados</a:t>
            </a:r>
            <a:endParaRPr lang="en-US" sz="11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5643" y="1143833"/>
            <a:ext cx="8049458" cy="804945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492800" y="9509998"/>
            <a:ext cx="13644801" cy="2252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 resultado fue una base de datos consolidada en hojas de cálculo, permitiendo por primera vez tener una visión unificada de las infracciones registradas.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40331"/>
            <a:ext cx="6987302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Fase 2: Análisis y visualización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93790" y="2044303"/>
            <a:ext cx="3664744" cy="2801898"/>
          </a:xfrm>
          <a:prstGeom prst="roundRect">
            <a:avLst>
              <a:gd name="adj" fmla="val 5222"/>
            </a:avLst>
          </a:prstGeom>
          <a:solidFill>
            <a:srgbClr val="FDFAF7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2013823"/>
            <a:ext cx="3664744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170414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</p:sp>
      <p:sp>
        <p:nvSpPr>
          <p:cNvPr id="7" name="Text 4"/>
          <p:cNvSpPr/>
          <p:nvPr/>
        </p:nvSpPr>
        <p:spPr>
          <a:xfrm>
            <a:off x="2490014" y="18742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051084" y="2611279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Google Colab</a:t>
            </a:r>
            <a:endParaRPr lang="en-US" sz="2450" dirty="0"/>
          </a:p>
        </p:txBody>
      </p:sp>
      <p:sp>
        <p:nvSpPr>
          <p:cNvPr id="9" name="Text 6"/>
          <p:cNvSpPr/>
          <p:nvPr/>
        </p:nvSpPr>
        <p:spPr>
          <a:xfrm>
            <a:off x="1051084" y="3137297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Procesamiento avanzado de datos y aplicación de algoritmos de limpieza y normalización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685348" y="2044303"/>
            <a:ext cx="3664863" cy="2801898"/>
          </a:xfrm>
          <a:prstGeom prst="roundRect">
            <a:avLst>
              <a:gd name="adj" fmla="val 5222"/>
            </a:avLst>
          </a:prstGeom>
          <a:solidFill>
            <a:srgbClr val="FDFAF7"/>
          </a:solidFill>
          <a:ln/>
        </p:spPr>
      </p:sp>
      <p:sp>
        <p:nvSpPr>
          <p:cNvPr id="11" name="Shape 8"/>
          <p:cNvSpPr/>
          <p:nvPr/>
        </p:nvSpPr>
        <p:spPr>
          <a:xfrm>
            <a:off x="4685348" y="2013823"/>
            <a:ext cx="3664863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2" name="Shape 9"/>
          <p:cNvSpPr/>
          <p:nvPr/>
        </p:nvSpPr>
        <p:spPr>
          <a:xfrm>
            <a:off x="6177498" y="170414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</p:sp>
      <p:sp>
        <p:nvSpPr>
          <p:cNvPr id="13" name="Text 10"/>
          <p:cNvSpPr/>
          <p:nvPr/>
        </p:nvSpPr>
        <p:spPr>
          <a:xfrm>
            <a:off x="6381571" y="187428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4942642" y="2611279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Looker Studio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4942642" y="3137297"/>
            <a:ext cx="315027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Creación de dashboards interactivos para visualizar patrones, zonas críticas y tendencias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93790" y="5413177"/>
            <a:ext cx="7556421" cy="2076093"/>
          </a:xfrm>
          <a:prstGeom prst="roundRect">
            <a:avLst>
              <a:gd name="adj" fmla="val 7047"/>
            </a:avLst>
          </a:prstGeom>
          <a:solidFill>
            <a:srgbClr val="FDFAF7"/>
          </a:solidFill>
          <a:ln/>
        </p:spPr>
      </p:sp>
      <p:sp>
        <p:nvSpPr>
          <p:cNvPr id="17" name="Shape 14"/>
          <p:cNvSpPr/>
          <p:nvPr/>
        </p:nvSpPr>
        <p:spPr>
          <a:xfrm>
            <a:off x="793790" y="5382697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6237C8"/>
          </a:solidFill>
          <a:ln/>
        </p:spPr>
      </p:sp>
      <p:sp>
        <p:nvSpPr>
          <p:cNvPr id="18" name="Shape 15"/>
          <p:cNvSpPr/>
          <p:nvPr/>
        </p:nvSpPr>
        <p:spPr>
          <a:xfrm>
            <a:off x="4231779" y="507301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6237C8"/>
          </a:solidFill>
          <a:ln/>
        </p:spPr>
      </p:sp>
      <p:sp>
        <p:nvSpPr>
          <p:cNvPr id="19" name="Text 16"/>
          <p:cNvSpPr/>
          <p:nvPr/>
        </p:nvSpPr>
        <p:spPr>
          <a:xfrm>
            <a:off x="4435852" y="524315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1051084" y="598015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Insights clave</a:t>
            </a:r>
            <a:endParaRPr lang="en-US" sz="2450" dirty="0"/>
          </a:p>
        </p:txBody>
      </p:sp>
      <p:sp>
        <p:nvSpPr>
          <p:cNvPr id="21" name="Text 18"/>
          <p:cNvSpPr/>
          <p:nvPr/>
        </p:nvSpPr>
        <p:spPr>
          <a:xfrm>
            <a:off x="1051084" y="6506170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Identificación de recurrencias, horarios pico y áreas con mayor incidencia de infracciones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76457"/>
            <a:ext cx="9397841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Fase 3: Automatización mediante chatbot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67082"/>
            <a:ext cx="3742611" cy="467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Solución innovadora</a:t>
            </a:r>
            <a:endParaRPr lang="en-US" sz="2900" dirty="0"/>
          </a:p>
        </p:txBody>
      </p:sp>
      <p:sp>
        <p:nvSpPr>
          <p:cNvPr id="4" name="Text 2"/>
          <p:cNvSpPr/>
          <p:nvPr/>
        </p:nvSpPr>
        <p:spPr>
          <a:xfrm>
            <a:off x="793790" y="3061573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 desarrolló un chatbot inteligente que transforma el proceso de registro de infracciones: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91451"/>
            <a:ext cx="692443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Interfaz conversacional guiada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facilitar la entrada de datos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96552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Validación automática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información en tiempo real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38750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Estandarización garantizada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mediante campos predefinidos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80948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Reducción de errores humanos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hasta en un 85%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23146"/>
            <a:ext cx="692443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Agilidad operativa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 tiempos de registro reducidos</a:t>
            </a:r>
            <a:endParaRPr lang="en-US" sz="17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79249" y="2395418"/>
            <a:ext cx="5564862" cy="44024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3594"/>
            <a:ext cx="7723584" cy="623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Beneficios esperados del proyecto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2210872"/>
            <a:ext cx="680442" cy="6804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174802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Mayor eficiencia</a:t>
            </a:r>
            <a:endParaRPr lang="en-US" sz="2450" dirty="0"/>
          </a:p>
        </p:txBody>
      </p:sp>
      <p:sp>
        <p:nvSpPr>
          <p:cNvPr id="5" name="Text 2"/>
          <p:cNvSpPr/>
          <p:nvPr/>
        </p:nvSpPr>
        <p:spPr>
          <a:xfrm>
            <a:off x="793790" y="3700820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Reducción significativa de tiempos en registro, búsqueda y procesamiento de infracciones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56884" y="2210872"/>
            <a:ext cx="680442" cy="68044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174802"/>
            <a:ext cx="3325058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Menor margen de error</a:t>
            </a:r>
            <a:endParaRPr lang="en-US" sz="2450" dirty="0"/>
          </a:p>
        </p:txBody>
      </p:sp>
      <p:sp>
        <p:nvSpPr>
          <p:cNvPr id="8" name="Text 4"/>
          <p:cNvSpPr/>
          <p:nvPr/>
        </p:nvSpPr>
        <p:spPr>
          <a:xfrm>
            <a:off x="7456884" y="3700820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Estandarización y validación automática minimizan inconsistencias y duplicados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3790" y="4880253"/>
            <a:ext cx="680442" cy="68044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844183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Mejor trazabilidad</a:t>
            </a:r>
            <a:endParaRPr lang="en-US" sz="2450" dirty="0"/>
          </a:p>
        </p:txBody>
      </p:sp>
      <p:sp>
        <p:nvSpPr>
          <p:cNvPr id="11" name="Text 6"/>
          <p:cNvSpPr/>
          <p:nvPr/>
        </p:nvSpPr>
        <p:spPr>
          <a:xfrm>
            <a:off x="793790" y="6370201"/>
            <a:ext cx="637960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Seguimiento completo del ciclo de vida de cada infracción desde su registro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56884" y="4880253"/>
            <a:ext cx="680442" cy="68044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844183"/>
            <a:ext cx="3286363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Decisiones informadas</a:t>
            </a:r>
            <a:endParaRPr lang="en-US" sz="2450" dirty="0"/>
          </a:p>
        </p:txBody>
      </p:sp>
      <p:sp>
        <p:nvSpPr>
          <p:cNvPr id="14" name="Text 8"/>
          <p:cNvSpPr/>
          <p:nvPr/>
        </p:nvSpPr>
        <p:spPr>
          <a:xfrm>
            <a:off x="7456884" y="6370201"/>
            <a:ext cx="637972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Acceso a datos confiables para análisis, reportes y planificación estratégica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241" y="618530"/>
            <a:ext cx="7290792" cy="618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Impacto en la gestión municipal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1486019" y="3149084"/>
            <a:ext cx="2766774" cy="562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85%</a:t>
            </a:r>
            <a:endParaRPr lang="en-US" sz="44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2410" y="1743194"/>
            <a:ext cx="3374231" cy="337423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23023" y="5398532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Reducción de errores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87241" y="5920026"/>
            <a:ext cx="4164568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el proceso de registro de datos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31694" y="3149084"/>
            <a:ext cx="2766774" cy="562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60%</a:t>
            </a:r>
            <a:endParaRPr lang="en-US" sz="44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8084" y="1743194"/>
            <a:ext cx="3374231" cy="337423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68697" y="5398532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Ahorro de tiempo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5232916" y="5920026"/>
            <a:ext cx="4164568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 consultas y verificación de información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77368" y="3149084"/>
            <a:ext cx="2766774" cy="562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00"/>
              </a:lnSpc>
              <a:buNone/>
            </a:pPr>
            <a:r>
              <a:rPr lang="en-US" sz="4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100%</a:t>
            </a:r>
            <a:endParaRPr lang="en-US" sz="440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3759" y="1743194"/>
            <a:ext cx="3374231" cy="337423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214372" y="5398532"/>
            <a:ext cx="3093006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Trazabilidad</a:t>
            </a:r>
            <a:endParaRPr lang="en-US" sz="2400" dirty="0"/>
          </a:p>
        </p:txBody>
      </p:sp>
      <p:sp>
        <p:nvSpPr>
          <p:cNvPr id="14" name="Text 9"/>
          <p:cNvSpPr/>
          <p:nvPr/>
        </p:nvSpPr>
        <p:spPr>
          <a:xfrm>
            <a:off x="9678591" y="5920026"/>
            <a:ext cx="4164568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 todos los casos registrados en el sistema</a:t>
            </a:r>
            <a:endParaRPr lang="en-US" sz="1750" dirty="0"/>
          </a:p>
        </p:txBody>
      </p:sp>
      <p:sp>
        <p:nvSpPr>
          <p:cNvPr id="15" name="Text 10"/>
          <p:cNvSpPr/>
          <p:nvPr/>
        </p:nvSpPr>
        <p:spPr>
          <a:xfrm>
            <a:off x="787241" y="6892647"/>
            <a:ext cx="13055918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digitalización no solo optimiza procesos internos, sino que mejora la transparencia y la calidad del servicio hacia la ciudadanía.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2025-11-20T16:59:06Z</dcterms:created>
  <dcterms:modified xsi:type="dcterms:W3CDTF">2025-11-20T16:59:06Z</dcterms:modified>
</cp:coreProperties>
</file>